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2" r:id="rId3"/>
    <p:sldId id="2080" r:id="rId4"/>
    <p:sldId id="2092" r:id="rId5"/>
    <p:sldId id="2093" r:id="rId6"/>
    <p:sldId id="2094" r:id="rId7"/>
    <p:sldId id="2074" r:id="rId8"/>
    <p:sldId id="2097" r:id="rId9"/>
    <p:sldId id="2087" r:id="rId10"/>
    <p:sldId id="2088" r:id="rId11"/>
    <p:sldId id="2089" r:id="rId12"/>
    <p:sldId id="2090" r:id="rId13"/>
    <p:sldId id="2091" r:id="rId14"/>
    <p:sldId id="2098" r:id="rId15"/>
    <p:sldId id="2026" r:id="rId16"/>
    <p:sldId id="263" r:id="rId17"/>
    <p:sldId id="2027" r:id="rId18"/>
    <p:sldId id="2086" r:id="rId19"/>
    <p:sldId id="202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DD9"/>
    <a:srgbClr val="92278F"/>
    <a:srgbClr val="8EA9E3"/>
    <a:srgbClr val="F2F2F2"/>
    <a:srgbClr val="715A70"/>
    <a:srgbClr val="827EB2"/>
    <a:srgbClr val="0065FC"/>
    <a:srgbClr val="9691CC"/>
    <a:srgbClr val="B98DDD"/>
    <a:srgbClr val="81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5439"/>
  </p:normalViewPr>
  <p:slideViewPr>
    <p:cSldViewPr snapToGrid="0" snapToObjects="1" showGuides="1">
      <p:cViewPr varScale="1">
        <p:scale>
          <a:sx n="63" d="100"/>
          <a:sy n="63" d="100"/>
        </p:scale>
        <p:origin x="1016" y="4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09/05/2021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3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xmlns="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xmlns="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xmlns="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xmlns="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xmlns="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xmlns="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34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.pn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.png"/><Relationship Id="rId7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Troisième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497" y="1453071"/>
            <a:ext cx="3168000" cy="4824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1071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terme, les visiteurs pourront sauvegarder leurs menus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préférés.</a:t>
            </a:r>
          </a:p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ça,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bouton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"J’aime" en forme de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cœur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présent…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bouton en forme de cœur.</a:t>
            </a:r>
          </a:p>
        </p:txBody>
      </p:sp>
      <p:pic>
        <p:nvPicPr>
          <p:cNvPr id="25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81" y="1453071"/>
            <a:ext cx="3168000" cy="4824000"/>
          </a:xfrm>
          <a:prstGeom prst="rect">
            <a:avLst/>
          </a:prstGeom>
        </p:spPr>
      </p:pic>
      <p:pic>
        <p:nvPicPr>
          <p:cNvPr id="2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61" y="1450491"/>
            <a:ext cx="3168000" cy="4824000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634996" y="4078622"/>
            <a:ext cx="548916" cy="35022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87" y="2165562"/>
            <a:ext cx="1919956" cy="333805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34" y="2163099"/>
            <a:ext cx="1922632" cy="335457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07" y="2160519"/>
            <a:ext cx="1948211" cy="3401946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931" y="2851176"/>
            <a:ext cx="720000" cy="7200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37" y="3299617"/>
            <a:ext cx="720000" cy="7200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6360718" y="4354742"/>
            <a:ext cx="250316" cy="25031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84521" y="6174367"/>
            <a:ext cx="905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J'aime: Au clic, le cœur se remplit progressivement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deux images empilées l'une sur l'autre : Le cœur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dégradé s'active et se désactive avec la propriété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opacity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17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 bwMode="auto">
          <a:xfrm>
            <a:off x="312974" y="4607150"/>
            <a:ext cx="3362526" cy="108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3" name="Picture 4" descr="iPhone6_mockup_front_whit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016" y="1873537"/>
            <a:ext cx="3168719" cy="482473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43" y="2603743"/>
            <a:ext cx="1953066" cy="3339237"/>
          </a:xfrm>
          <a:prstGeom prst="rect">
            <a:avLst/>
          </a:prstGeom>
        </p:spPr>
      </p:pic>
      <p:pic>
        <p:nvPicPr>
          <p:cNvPr id="25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253" y="1500433"/>
            <a:ext cx="3168000" cy="4824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5" y="2247852"/>
            <a:ext cx="1963654" cy="3303744"/>
          </a:xfrm>
          <a:prstGeom prst="rect">
            <a:avLst/>
          </a:prstGeom>
        </p:spPr>
      </p:pic>
      <p:pic>
        <p:nvPicPr>
          <p:cNvPr id="2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781" y="1144542"/>
            <a:ext cx="3168000" cy="482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11" y="1893905"/>
            <a:ext cx="1941152" cy="3301800"/>
          </a:xfrm>
          <a:prstGeom prst="rect">
            <a:avLst/>
          </a:prstGeom>
        </p:spPr>
      </p:pic>
      <p:pic>
        <p:nvPicPr>
          <p:cNvPr id="41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998" y="788651"/>
            <a:ext cx="3168000" cy="48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37" y="1539119"/>
            <a:ext cx="1980521" cy="3301800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7794919" y="5725321"/>
            <a:ext cx="328204" cy="22443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314339" y="6082066"/>
            <a:ext cx="328204" cy="224430"/>
            <a:chOff x="507666" y="2623456"/>
            <a:chExt cx="6245976" cy="1251856"/>
          </a:xfrm>
        </p:grpSpPr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694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l’arrivée sur la page, les plats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apparaissent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progressivement avec un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léger décalage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temps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plat de chaque groupe à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menu.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11518183" y="175682"/>
            <a:ext cx="320103" cy="32010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312974" y="1865427"/>
            <a:ext cx="3362526" cy="1080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 rot="16200000">
            <a:off x="9552153" y="5418691"/>
            <a:ext cx="328204" cy="224430"/>
            <a:chOff x="507666" y="2623456"/>
            <a:chExt cx="6245976" cy="125185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398" y="3031976"/>
            <a:ext cx="4080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 génère le nom/numéro du sélecteur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 et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leur délai d'animation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délai de chaque plat est basé sur sa position, c'est-à-dire sur la fraction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durée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totale x1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x2,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x3, …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Item--1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délai: (temps d'animation / nombre de cartes)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x1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Item--2: délai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(temps d'animation / nombre de cartes)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x2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Item-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-3: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délai: (temps d'animation / nombre de cartes)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x3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Etc…	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399" y="5777214"/>
            <a:ext cx="384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arrivent dans une direction ascendante en utilisant la propriété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translateY(10%) et translateY(0) 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Elles apparaissent progressivement en utilisant la propriété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opacity:0 et opacity:1 ».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25941" y="6117407"/>
            <a:ext cx="401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chaque groupe à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fois…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85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320" y="1242224"/>
            <a:ext cx="3168000" cy="4824000"/>
          </a:xfrm>
          <a:prstGeom prst="rect">
            <a:avLst/>
          </a:prstGeom>
        </p:spPr>
      </p:pic>
      <p:pic>
        <p:nvPicPr>
          <p:cNvPr id="50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59" y="1254523"/>
            <a:ext cx="3168000" cy="4824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menu.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2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777" y="1234989"/>
            <a:ext cx="3168000" cy="4824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1071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visiteur peut ajouter les plats qu'il souhaite à sa commande en cliquant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dessus:</a:t>
            </a:r>
          </a:p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petite coche à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droite…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42259" y="5905840"/>
            <a:ext cx="365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petite coche est composée de deux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éléments: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rectangle vert principal et l'icône de coche (secondaire).</a:t>
            </a:r>
          </a:p>
          <a:p>
            <a:pPr algn="just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Position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initiale: la petite coche est positionnée à droite,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hidden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92688" y="5906727"/>
            <a:ext cx="3762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donner l'illusion que la coche pousse le prix vers la gauche : diminuez la taille du conteneur qui contient la description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même quantité que la coche se déplace vers la gauche.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35" y="1957362"/>
            <a:ext cx="1959306" cy="33351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5" y="2204331"/>
            <a:ext cx="1976117" cy="206271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75" y="1985911"/>
            <a:ext cx="1959306" cy="33351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45" y="2284007"/>
            <a:ext cx="1911936" cy="2089418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90" y="1972849"/>
            <a:ext cx="1959306" cy="333517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37" y="2272859"/>
            <a:ext cx="1948569" cy="1981200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 flipH="1">
            <a:off x="5904576" y="4283047"/>
            <a:ext cx="39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èche en arc 23"/>
          <p:cNvSpPr/>
          <p:nvPr/>
        </p:nvSpPr>
        <p:spPr bwMode="auto">
          <a:xfrm rot="8813241">
            <a:off x="5979644" y="3776154"/>
            <a:ext cx="293202" cy="280363"/>
          </a:xfrm>
          <a:prstGeom prst="circularArrow">
            <a:avLst>
              <a:gd name="adj1" fmla="val 2041"/>
              <a:gd name="adj2" fmla="val 1142319"/>
              <a:gd name="adj3" fmla="val 21502805"/>
              <a:gd name="adj4" fmla="val 4476843"/>
              <a:gd name="adj5" fmla="val 13271"/>
            </a:avLst>
          </a:prstGeom>
          <a:solidFill>
            <a:schemeClr val="accent1"/>
          </a:solidFill>
          <a:ln w="3175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 bwMode="auto">
          <a:xfrm>
            <a:off x="4651628" y="4368583"/>
            <a:ext cx="1836000" cy="724842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3175">
            <a:solidFill>
              <a:schemeClr val="bg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7828446" y="4368583"/>
            <a:ext cx="1836000" cy="720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175">
            <a:solidFill>
              <a:schemeClr val="bg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27" y="3293341"/>
            <a:ext cx="1942680" cy="654050"/>
          </a:xfrm>
          <a:prstGeom prst="rect">
            <a:avLst/>
          </a:prstGeom>
        </p:spPr>
      </p:pic>
      <p:sp>
        <p:nvSpPr>
          <p:cNvPr id="59" name="Rectangle à coins arrondis 58"/>
          <p:cNvSpPr/>
          <p:nvPr/>
        </p:nvSpPr>
        <p:spPr bwMode="auto">
          <a:xfrm>
            <a:off x="1453778" y="4373425"/>
            <a:ext cx="1836000" cy="7200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42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980119" y="3238224"/>
            <a:ext cx="328204" cy="224430"/>
            <a:chOff x="507666" y="2623456"/>
            <a:chExt cx="6245976" cy="1251856"/>
          </a:xfrm>
        </p:grpSpPr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818129" y="3238224"/>
            <a:ext cx="328204" cy="22443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6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343400" y="5905870"/>
            <a:ext cx="2405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survol, le rectangle glisse vers la gauche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translateX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et en même temps, l'élément secondaire, la coche,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rotate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(360deg)).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7899991" y="2808244"/>
            <a:ext cx="107775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7899991" y="3460214"/>
            <a:ext cx="1493874" cy="7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77713" y="2281759"/>
            <a:ext cx="242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Quand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titre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la description sont </a:t>
            </a:r>
            <a:r>
              <a:rPr lang="fr-FR" sz="1200" i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trop </a:t>
            </a:r>
            <a:r>
              <a:rPr lang="fr-FR" sz="1200" i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longs,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ils sont rognés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points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suspension.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899991" y="3238224"/>
            <a:ext cx="1493874" cy="18014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 bwMode="auto">
          <a:xfrm>
            <a:off x="7899991" y="2588432"/>
            <a:ext cx="1077754" cy="18014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995189" y="2768575"/>
            <a:ext cx="1077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</a:t>
            </a:r>
            <a:endParaRPr lang="fr-FR" sz="1000" i="1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26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1071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Pendant 3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secondes quand on arrive sur la page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d'accueil…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d’accueil: un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“</a:t>
            </a:r>
            <a:r>
              <a:rPr lang="fr-FR" sz="4800" b="1" dirty="0" err="1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loading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4800" b="1" dirty="0" err="1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spinner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.”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21895" y="5935401"/>
            <a:ext cx="998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chargement se répète pendant 3 secondes.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trois couleurs principales du site sont utilisées ainsi que la police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Shrinkland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 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(« for ») est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utilisée pour créer le délai d'animation entre les lettres.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Keyframe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boules deviennent plus grandes et plus petites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(propriété: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scale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 Elles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apparaissent et disparaissent également (propriété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opacity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3980" y="332790"/>
            <a:ext cx="2963800" cy="517273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9" y="4543948"/>
            <a:ext cx="1980000" cy="1080000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79" y="4543948"/>
            <a:ext cx="1980000" cy="1080000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79" y="4543671"/>
            <a:ext cx="1980000" cy="1080000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79" y="4543671"/>
            <a:ext cx="1980000" cy="1080000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43" y="1591625"/>
            <a:ext cx="4210493" cy="2665286"/>
          </a:xfrm>
          <a:prstGeom prst="rect">
            <a:avLst/>
          </a:prstGeom>
        </p:spPr>
      </p:pic>
      <p:sp>
        <p:nvSpPr>
          <p:cNvPr id="46" name="Flèche à angle droit 45"/>
          <p:cNvSpPr/>
          <p:nvPr/>
        </p:nvSpPr>
        <p:spPr bwMode="auto">
          <a:xfrm rot="5400000" flipH="1">
            <a:off x="1890813" y="5443670"/>
            <a:ext cx="271131" cy="360000"/>
          </a:xfrm>
          <a:prstGeom prst="bentUp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" name="Double flèche horizontale 2"/>
          <p:cNvSpPr/>
          <p:nvPr/>
        </p:nvSpPr>
        <p:spPr bwMode="auto">
          <a:xfrm>
            <a:off x="5364751" y="5679914"/>
            <a:ext cx="1063256" cy="161503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6" name="Flèche à angle droit 15"/>
          <p:cNvSpPr/>
          <p:nvPr/>
        </p:nvSpPr>
        <p:spPr bwMode="auto">
          <a:xfrm rot="5400000" flipH="1" flipV="1">
            <a:off x="9630814" y="5443947"/>
            <a:ext cx="271131" cy="360000"/>
          </a:xfrm>
          <a:prstGeom prst="bentUp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4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0781289" y="0"/>
            <a:ext cx="1420393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85" y="1550742"/>
            <a:ext cx="3105843" cy="469654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0" y="784079"/>
            <a:ext cx="1071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est adapté aux mobiles, aux tablettes et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aux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desktops : Démonstration en direct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27" y="6609351"/>
            <a:ext cx="776887" cy="169919"/>
          </a:xfrm>
          <a:prstGeom prst="rect">
            <a:avLst/>
          </a:prstGeom>
        </p:spPr>
      </p:pic>
      <p:pic>
        <p:nvPicPr>
          <p:cNvPr id="53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2" y="1550742"/>
            <a:ext cx="3168000" cy="4824000"/>
          </a:xfrm>
          <a:prstGeom prst="rect">
            <a:avLst/>
          </a:prstGeom>
        </p:spPr>
      </p:pic>
      <p:grpSp>
        <p:nvGrpSpPr>
          <p:cNvPr id="55" name="Group 4"/>
          <p:cNvGrpSpPr>
            <a:grpSpLocks noChangeAspect="1"/>
          </p:cNvGrpSpPr>
          <p:nvPr/>
        </p:nvGrpSpPr>
        <p:grpSpPr>
          <a:xfrm>
            <a:off x="6608834" y="1550742"/>
            <a:ext cx="5367849" cy="4487643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3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4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6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sp>
        <p:nvSpPr>
          <p:cNvPr id="78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608834" y="4966659"/>
            <a:ext cx="536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</a:t>
            </a:r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1" y="2284616"/>
            <a:ext cx="1924606" cy="3350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78" y="2020342"/>
            <a:ext cx="2775295" cy="3773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05" y="1790542"/>
            <a:ext cx="4950007" cy="2953504"/>
          </a:xfrm>
          <a:prstGeom prst="rect">
            <a:avLst/>
          </a:prstGeom>
        </p:spPr>
      </p:pic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708591" y="6106643"/>
            <a:ext cx="192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80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3115385" y="6244662"/>
            <a:ext cx="3105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</a:t>
            </a:r>
            <a:r>
              <a:rPr lang="en-US" sz="2400" dirty="0" err="1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Tablette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96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064" y="4397069"/>
            <a:ext cx="5868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Vous pouvez me trouver à</a:t>
            </a:r>
            <a:r>
              <a:rPr lang="en-US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US" sz="24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@markste01911962 markspstevens@yahoo.co.uk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3965" y="3243585"/>
            <a:ext cx="4564070" cy="58477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bhaya Libre" panose="02000603000000000000" pitchFamily="2" charset="77"/>
                <a:ea typeface="Nunito Bold" charset="0"/>
                <a:cs typeface="Arima Madurai Light" pitchFamily="2" charset="77"/>
              </a:rPr>
              <a:t>Avez-vous des questions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4735" y="1153553"/>
            <a:ext cx="5022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2366835" y="2659432"/>
            <a:ext cx="7458328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Dynamisez une page web avec des animations CSS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87" y="0"/>
            <a:ext cx="1440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0885967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06" name="TextBox 205"/>
          <p:cNvSpPr txBox="1"/>
          <p:nvPr/>
        </p:nvSpPr>
        <p:spPr>
          <a:xfrm>
            <a:off x="1483242" y="157550"/>
            <a:ext cx="3185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Découpez les maquettes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Black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4295" y="1711259"/>
            <a:ext cx="387112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bhaya Libre Medium" panose="02000603000000000000" pitchFamily="2" charset="0"/>
                <a:ea typeface="Nunito Bold" charset="0"/>
                <a:cs typeface="Abhaya Libre Medium" panose="02000603000000000000" pitchFamily="2" charset="0"/>
              </a:rPr>
              <a:t>La page </a:t>
            </a:r>
            <a:r>
              <a:rPr lang="fr-FR" b="1" dirty="0" smtClean="0">
                <a:solidFill>
                  <a:schemeClr val="tx2"/>
                </a:solidFill>
                <a:latin typeface="Abhaya Libre Medium" panose="02000603000000000000" pitchFamily="2" charset="0"/>
                <a:ea typeface="Nunito Bold" charset="0"/>
                <a:cs typeface="Abhaya Libre Medium" panose="02000603000000000000" pitchFamily="2" charset="0"/>
              </a:rPr>
              <a:t>d'accueil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</a:p>
          <a:p>
            <a:r>
              <a:rPr lang="fr-FR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</a:t>
            </a:r>
            <a:r>
              <a:rPr lang="fr-FR" dirty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  <a:endParaRPr lang="en-US" sz="5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logo du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site: </a:t>
            </a:r>
            <a:r>
              <a:rPr lang="fr-FR" dirty="0" err="1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Ohmyfood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a 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localisation du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restaurant.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« Explorer 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nos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restaurants » Bouton.</a:t>
            </a:r>
            <a:endParaRPr lang="en-US" sz="10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endParaRPr lang="en-US" sz="8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r>
              <a:rPr lang="en-US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es 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boutons de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fonctionnement. </a:t>
            </a:r>
          </a:p>
          <a:p>
            <a:endParaRPr lang="fr-FR" sz="800" dirty="0" smtClean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r>
              <a:rPr lang="en-US" dirty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</a:t>
            </a:r>
            <a:r>
              <a:rPr lang="en-US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Les restaurants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 contient les 4 menus sous forme cartes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</a:p>
          <a:p>
            <a:pPr marL="265113"/>
            <a:r>
              <a:rPr lang="fr-FR" sz="12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(</a:t>
            </a:r>
            <a:r>
              <a:rPr lang="fr-FR" sz="1200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Au clic sur la carte l’utilisateur est redirigé vers la page du </a:t>
            </a:r>
            <a:r>
              <a:rPr lang="fr-FR" sz="12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menu).</a:t>
            </a:r>
          </a:p>
          <a:p>
            <a:endParaRPr lang="fr-FR" sz="800" dirty="0" smtClean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r>
              <a:rPr lang="fr-FR" dirty="0" err="1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r>
              <a:rPr lang="fr-FR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Contient 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des liens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supplémentaires.</a:t>
            </a:r>
            <a:endParaRPr lang="en-US" sz="6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4669197" y="218801"/>
            <a:ext cx="144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4676991" y="1628271"/>
            <a:ext cx="14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4676991" y="6389245"/>
            <a:ext cx="14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endParaRPr lang="en-US" sz="600" b="1" dirty="0">
              <a:solidFill>
                <a:schemeClr val="bg1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4676991" y="4185014"/>
            <a:ext cx="143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2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85" y="0"/>
            <a:ext cx="1501073" cy="6858000"/>
          </a:xfrm>
          <a:prstGeom prst="rect">
            <a:avLst/>
          </a:prstGeom>
        </p:spPr>
      </p:pic>
      <p:sp>
        <p:nvSpPr>
          <p:cNvPr id="49" name="TextBox 20"/>
          <p:cNvSpPr txBox="1"/>
          <p:nvPr/>
        </p:nvSpPr>
        <p:spPr>
          <a:xfrm>
            <a:off x="6450994" y="1711259"/>
            <a:ext cx="3878538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bhaya Libre Medium" panose="02000603000000000000" pitchFamily="2" charset="0"/>
                <a:ea typeface="Nunito Bold" charset="0"/>
                <a:cs typeface="Abhaya Libre Medium" panose="02000603000000000000" pitchFamily="2" charset="0"/>
              </a:rPr>
              <a:t>Les pages de </a:t>
            </a:r>
            <a:r>
              <a:rPr lang="fr-FR" b="1" dirty="0" smtClean="0">
                <a:solidFill>
                  <a:schemeClr val="tx2"/>
                </a:solidFill>
                <a:latin typeface="Abhaya Libre Medium" panose="02000603000000000000" pitchFamily="2" charset="0"/>
                <a:ea typeface="Nunito Bold" charset="0"/>
                <a:cs typeface="Abhaya Libre Medium" panose="02000603000000000000" pitchFamily="2" charset="0"/>
              </a:rPr>
              <a:t>menu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</a:p>
          <a:p>
            <a:r>
              <a:rPr lang="fr-FR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</a:t>
            </a:r>
            <a:r>
              <a:rPr lang="fr-FR" dirty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  <a:endParaRPr lang="fr-FR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logo du site: </a:t>
            </a:r>
            <a:r>
              <a:rPr lang="fr-FR" dirty="0" err="1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Ohmyfood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Un bouton de retour vers la page d’accueil.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Une image de menu. </a:t>
            </a:r>
          </a:p>
          <a:p>
            <a:endParaRPr lang="fr-FR" sz="800" dirty="0" smtClean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r>
              <a:rPr lang="fr-FR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1:</a:t>
            </a:r>
          </a:p>
          <a:p>
            <a:pPr marL="355600"/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menu: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Entrées.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Plats.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Desserts.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bouton de commande.</a:t>
            </a:r>
          </a:p>
          <a:p>
            <a:endParaRPr lang="en-GB" sz="8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r>
              <a:rPr lang="fr-FR" dirty="0" err="1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r>
              <a:rPr lang="fr-FR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Contient </a:t>
            </a:r>
            <a:r>
              <a:rPr lang="fr-FR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des liens </a:t>
            </a:r>
            <a:r>
              <a:rPr lang="fr-FR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supplémentaires.</a:t>
            </a:r>
            <a:endParaRPr lang="en-US" sz="6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10409129" y="421270"/>
            <a:ext cx="149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</a:t>
            </a:r>
            <a:endParaRPr lang="en-US" sz="600" b="1" dirty="0">
              <a:solidFill>
                <a:schemeClr val="bg1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7" name="TextBox 20"/>
          <p:cNvSpPr txBox="1"/>
          <p:nvPr/>
        </p:nvSpPr>
        <p:spPr>
          <a:xfrm>
            <a:off x="10409129" y="2775219"/>
            <a:ext cx="149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10409129" y="6265789"/>
            <a:ext cx="151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endParaRPr lang="en-US" sz="600" b="1" dirty="0">
              <a:solidFill>
                <a:schemeClr val="bg1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2" y="309252"/>
            <a:ext cx="2952267" cy="5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0781289" y="0"/>
            <a:ext cx="1420393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53" name="Image 5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2341" y="527548"/>
            <a:ext cx="3776645" cy="5553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18" y="1625407"/>
            <a:ext cx="4702183" cy="341467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5883748" y="1619196"/>
            <a:ext cx="4689343" cy="39709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5883748" y="2778434"/>
            <a:ext cx="4697355" cy="3090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5881921" y="3106136"/>
            <a:ext cx="4699183" cy="182509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 bwMode="auto">
          <a:xfrm>
            <a:off x="9022931" y="3139743"/>
            <a:ext cx="1528308" cy="1269457"/>
          </a:xfrm>
          <a:prstGeom prst="rect">
            <a:avLst/>
          </a:prstGeom>
          <a:noFill/>
          <a:ln w="19050">
            <a:solidFill>
              <a:srgbClr val="755DD9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 bwMode="auto">
          <a:xfrm>
            <a:off x="7466767" y="3139742"/>
            <a:ext cx="1528308" cy="1269457"/>
          </a:xfrm>
          <a:prstGeom prst="rect">
            <a:avLst/>
          </a:prstGeom>
          <a:noFill/>
          <a:ln w="19050">
            <a:solidFill>
              <a:srgbClr val="755DD9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 bwMode="auto">
          <a:xfrm>
            <a:off x="5905173" y="3138137"/>
            <a:ext cx="1528308" cy="1271063"/>
          </a:xfrm>
          <a:prstGeom prst="rect">
            <a:avLst/>
          </a:prstGeom>
          <a:noFill/>
          <a:ln w="19050">
            <a:solidFill>
              <a:srgbClr val="755DD9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 bwMode="auto">
          <a:xfrm>
            <a:off x="9084604" y="3485119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 bwMode="auto">
          <a:xfrm>
            <a:off x="9086340" y="3835651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9083902" y="4192227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7522044" y="3481921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7531994" y="3832634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7522044" y="4187473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5955879" y="3481921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 bwMode="auto">
          <a:xfrm>
            <a:off x="5963091" y="3833094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 bwMode="auto">
          <a:xfrm>
            <a:off x="5963091" y="4181651"/>
            <a:ext cx="1426866" cy="1060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55" name="Image 5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4934" y="1678327"/>
            <a:ext cx="3776645" cy="5553890"/>
          </a:xfrm>
          <a:prstGeom prst="rect">
            <a:avLst/>
          </a:prstGeom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10202" y="5442224"/>
            <a:ext cx="428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facilitent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l'alignement des éléments et la réactivité du site Web.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67" y="2746442"/>
            <a:ext cx="4595847" cy="348570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1071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ont été utilisés pour organiser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mises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 et les pages de menu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653223" y="5159848"/>
            <a:ext cx="4573622" cy="8943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1652915" y="3089284"/>
            <a:ext cx="4572100" cy="2089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804400" y="3439312"/>
            <a:ext cx="4254944" cy="57451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1705066" y="5187950"/>
            <a:ext cx="1016665" cy="831208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 bwMode="auto">
          <a:xfrm>
            <a:off x="1653223" y="4415411"/>
            <a:ext cx="4571791" cy="362027"/>
          </a:xfrm>
          <a:prstGeom prst="rect">
            <a:avLst/>
          </a:prstGeom>
          <a:noFill/>
          <a:ln w="19050">
            <a:solidFill>
              <a:srgbClr val="755DD9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27" y="6609351"/>
            <a:ext cx="776887" cy="169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14719" y="4547066"/>
            <a:ext cx="1298041" cy="10600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 bwMode="auto">
          <a:xfrm>
            <a:off x="4011130" y="5806765"/>
            <a:ext cx="974405" cy="19080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 bwMode="auto">
          <a:xfrm>
            <a:off x="2858421" y="5804582"/>
            <a:ext cx="974405" cy="19080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 bwMode="auto">
          <a:xfrm>
            <a:off x="5145987" y="5806191"/>
            <a:ext cx="974405" cy="19080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 bwMode="auto">
          <a:xfrm>
            <a:off x="1726507" y="5805423"/>
            <a:ext cx="974405" cy="19080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 bwMode="auto">
          <a:xfrm>
            <a:off x="2844774" y="5187149"/>
            <a:ext cx="1006697" cy="840907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 bwMode="auto">
          <a:xfrm>
            <a:off x="4005163" y="5187150"/>
            <a:ext cx="1000694" cy="839026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 bwMode="auto">
          <a:xfrm>
            <a:off x="5142174" y="5187149"/>
            <a:ext cx="1006677" cy="840907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 bwMode="auto">
          <a:xfrm>
            <a:off x="3238011" y="4543611"/>
            <a:ext cx="1298041" cy="10600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4761303" y="4547066"/>
            <a:ext cx="1298041" cy="10600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 bwMode="auto">
          <a:xfrm>
            <a:off x="1629167" y="2778434"/>
            <a:ext cx="4597678" cy="1403217"/>
          </a:xfrm>
          <a:prstGeom prst="rect">
            <a:avLst/>
          </a:prstGeom>
          <a:noFill/>
          <a:ln>
            <a:solidFill>
              <a:srgbClr val="755DD9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0781289" y="0"/>
            <a:ext cx="1420393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85" y="1550742"/>
            <a:ext cx="3105843" cy="469654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4079"/>
            <a:ext cx="10718800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versions mobile, tablette et </a:t>
            </a:r>
            <a:r>
              <a:rPr lang="fr-FR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desktop.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27" y="6609351"/>
            <a:ext cx="776887" cy="169919"/>
          </a:xfrm>
          <a:prstGeom prst="rect">
            <a:avLst/>
          </a:prstGeom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4391" y="6121026"/>
            <a:ext cx="219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cartes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dans une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seule colonne.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3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2" y="1550742"/>
            <a:ext cx="3168000" cy="4824000"/>
          </a:xfrm>
          <a:prstGeom prst="rect">
            <a:avLst/>
          </a:prstGeom>
        </p:spPr>
      </p:pic>
      <p:grpSp>
        <p:nvGrpSpPr>
          <p:cNvPr id="55" name="Group 4"/>
          <p:cNvGrpSpPr>
            <a:grpSpLocks noChangeAspect="1"/>
          </p:cNvGrpSpPr>
          <p:nvPr/>
        </p:nvGrpSpPr>
        <p:grpSpPr>
          <a:xfrm>
            <a:off x="6608834" y="1550742"/>
            <a:ext cx="5367849" cy="4487643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3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4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6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sp>
        <p:nvSpPr>
          <p:cNvPr id="78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608833" y="1177795"/>
            <a:ext cx="536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</a:t>
            </a:r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</a:t>
            </a:r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aptop etc…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1" y="2284616"/>
            <a:ext cx="1924606" cy="3350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78" y="2020342"/>
            <a:ext cx="2775295" cy="3773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05" y="1790542"/>
            <a:ext cx="4950007" cy="2953504"/>
          </a:xfrm>
          <a:prstGeom prst="rect">
            <a:avLst/>
          </a:prstGeom>
        </p:spPr>
      </p:pic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708592" y="1445593"/>
            <a:ext cx="192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80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3282378" y="1183157"/>
            <a:ext cx="277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</a:t>
            </a:r>
            <a:r>
              <a:rPr lang="en-US" sz="2400" dirty="0" err="1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Tablette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8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117051" y="6252600"/>
            <a:ext cx="3104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en 2 colonnes (côte à côte).</a:t>
            </a: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821554" y="6121027"/>
            <a:ext cx="492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boutons de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fonctionnement et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sont en ligne.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07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0781289" y="0"/>
            <a:ext cx="1420393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85" y="1550742"/>
            <a:ext cx="3105843" cy="469654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4079"/>
            <a:ext cx="10718800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pages de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menu</a:t>
            </a:r>
            <a:r>
              <a:rPr lang="fr-FR" sz="4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versions mobile, tablette et </a:t>
            </a:r>
            <a:r>
              <a:rPr lang="fr-FR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desktop.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27" y="6609351"/>
            <a:ext cx="776887" cy="169919"/>
          </a:xfrm>
          <a:prstGeom prst="rect">
            <a:avLst/>
          </a:prstGeom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4391" y="6121026"/>
            <a:ext cx="219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plats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dans une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seule colonne.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3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2" y="1550742"/>
            <a:ext cx="3168000" cy="4824000"/>
          </a:xfrm>
          <a:prstGeom prst="rect">
            <a:avLst/>
          </a:prstGeom>
        </p:spPr>
      </p:pic>
      <p:grpSp>
        <p:nvGrpSpPr>
          <p:cNvPr id="55" name="Group 4"/>
          <p:cNvGrpSpPr>
            <a:grpSpLocks noChangeAspect="1"/>
          </p:cNvGrpSpPr>
          <p:nvPr/>
        </p:nvGrpSpPr>
        <p:grpSpPr>
          <a:xfrm>
            <a:off x="6608834" y="1550742"/>
            <a:ext cx="5367849" cy="4487643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3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4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6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sp>
        <p:nvSpPr>
          <p:cNvPr id="78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608833" y="1177795"/>
            <a:ext cx="536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Laptop etc...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708592" y="1445593"/>
            <a:ext cx="192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80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3282378" y="1183157"/>
            <a:ext cx="277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</a:t>
            </a:r>
            <a:r>
              <a:rPr lang="en-US" sz="2400" dirty="0" err="1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Tablette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8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117051" y="6252600"/>
            <a:ext cx="3104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plats restent dans une seule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colonne.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821554" y="6121027"/>
            <a:ext cx="4928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plats sont divisés en trois colonnes pour préserver la disposition du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design.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2" y="2280192"/>
            <a:ext cx="1924606" cy="33391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82" y="1977276"/>
            <a:ext cx="2784791" cy="38126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71" y="1791105"/>
            <a:ext cx="4922466" cy="29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"/>
          <p:cNvGrpSpPr>
            <a:grpSpLocks noChangeAspect="1"/>
          </p:cNvGrpSpPr>
          <p:nvPr/>
        </p:nvGrpSpPr>
        <p:grpSpPr>
          <a:xfrm>
            <a:off x="5986825" y="1629782"/>
            <a:ext cx="4670619" cy="3904744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96" y="1322375"/>
            <a:ext cx="3105387" cy="4718459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1242541" y="5850825"/>
            <a:ext cx="190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28580"/>
            <a:ext cx="7175794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liens supplémentaires sont dans une </a:t>
            </a:r>
            <a:r>
              <a:rPr lang="fr-FR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5986825" y="4579969"/>
            <a:ext cx="467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210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995386" y="2583518"/>
            <a:ext cx="1223110" cy="619721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235384" y="3438075"/>
            <a:ext cx="274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liens supplémentaires changent de colonne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ligne.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7" y="1861276"/>
            <a:ext cx="4265736" cy="24971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93" y="2050209"/>
            <a:ext cx="1923638" cy="3244304"/>
          </a:xfrm>
          <a:prstGeom prst="rect">
            <a:avLst/>
          </a:prstGeom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10517" y="5502535"/>
            <a:ext cx="464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clic sur “Contact”, un renvoi vers une adresse mail est effectué.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5986825" y="6070364"/>
            <a:ext cx="4670620" cy="21727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292" y="2060292"/>
            <a:ext cx="3060000" cy="4500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38" y="2914140"/>
            <a:ext cx="3610436" cy="282752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28580"/>
            <a:ext cx="1071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deux « media 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sont à 600px et 925px: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Break points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media </a:t>
            </a:r>
            <a:r>
              <a:rPr lang="fr-FR" sz="4800" b="1" dirty="0" err="1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queries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91486" y="5910377"/>
            <a:ext cx="365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d'accueil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au-dessus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600px, les cartes des restaurants sont </a:t>
            </a:r>
            <a:r>
              <a:rPr lang="fr-FR" sz="1400" i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trop étirées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sur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l'écran.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690783" y="3419483"/>
            <a:ext cx="500366" cy="241367"/>
            <a:chOff x="507666" y="2623456"/>
            <a:chExt cx="6245976" cy="1251856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16" name="Image 1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1705" y="620292"/>
            <a:ext cx="3060000" cy="450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83" y="1488715"/>
            <a:ext cx="3615638" cy="2756270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 bwMode="auto">
          <a:xfrm>
            <a:off x="8652659" y="4621692"/>
            <a:ext cx="1188000" cy="11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 bwMode="auto">
          <a:xfrm>
            <a:off x="9916163" y="2928687"/>
            <a:ext cx="684000" cy="68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01" y="1340292"/>
            <a:ext cx="3060000" cy="4500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62" y="1671987"/>
            <a:ext cx="2747749" cy="374492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1569228" y="5474609"/>
            <a:ext cx="2542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383299" y="5906715"/>
            <a:ext cx="53894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d'accueil: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900px, il y a une rupture dans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design.</a:t>
            </a:r>
          </a:p>
          <a:p>
            <a:pPr>
              <a:spcAft>
                <a:spcPts val="1200"/>
              </a:spcAft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de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menu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en dessous de 925px, le texte commence à disparaître avec des points de suspension. À 925px, il est encore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lisible.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649" y="1439041"/>
            <a:ext cx="3168000" cy="4824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1071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survol, la couleur de fond des boutons principaux s'éclaircit légèrement.</a:t>
            </a:r>
          </a:p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L'ombre est également plus visible.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boutons.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3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7" y="1416967"/>
            <a:ext cx="3168719" cy="4824738"/>
          </a:xfrm>
          <a:prstGeom prst="rect">
            <a:avLst/>
          </a:prstGeom>
        </p:spPr>
      </p:pic>
      <p:pic>
        <p:nvPicPr>
          <p:cNvPr id="25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250" y="1416967"/>
            <a:ext cx="3168000" cy="4824000"/>
          </a:xfrm>
          <a:prstGeom prst="rect">
            <a:avLst/>
          </a:prstGeom>
        </p:spPr>
      </p:pic>
      <p:pic>
        <p:nvPicPr>
          <p:cNvPr id="2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837" y="1416967"/>
            <a:ext cx="3168000" cy="4824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54" y="2151532"/>
            <a:ext cx="1959475" cy="33166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26" y="2110572"/>
            <a:ext cx="1929141" cy="3362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0572"/>
            <a:ext cx="1951074" cy="3362199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514291" y="4882536"/>
            <a:ext cx="328204" cy="22443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2023386" y="2659829"/>
            <a:ext cx="320103" cy="320103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7692494" y="5003561"/>
            <a:ext cx="320103" cy="32010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70" y="2208622"/>
            <a:ext cx="1930441" cy="3284721"/>
          </a:xfrm>
          <a:prstGeom prst="rect">
            <a:avLst/>
          </a:prstGeom>
          <a:ln w="3175" cap="sq">
            <a:solidFill>
              <a:schemeClr val="bg1"/>
            </a:solidFill>
            <a:miter lim="800000"/>
          </a:ln>
          <a:effectLst/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 rot="10800000">
            <a:off x="2857116" y="2623181"/>
            <a:ext cx="328204" cy="224430"/>
            <a:chOff x="507666" y="2623456"/>
            <a:chExt cx="6245976" cy="1251856"/>
          </a:xfrm>
        </p:grpSpPr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6326">
            <a:off x="10982204" y="6437825"/>
            <a:ext cx="776887" cy="169919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6056" y="6139704"/>
            <a:ext cx="10255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y a deux arrière-plans empilés l'un sur l'autre : la couche supérieure contient un "masque" blanc semi-transparent et une ombre plus foncée. Au survol (avec la propriété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opacity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»),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couche supérieure devient visible : le bouton devient plus clair et l'ombre plus sombre.</a:t>
            </a:r>
          </a:p>
        </p:txBody>
      </p:sp>
    </p:spTree>
    <p:extLst>
      <p:ext uri="{BB962C8B-B14F-4D97-AF65-F5344CB8AC3E}">
        <p14:creationId xmlns:p14="http://schemas.microsoft.com/office/powerpoint/2010/main" val="31257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7695</TotalTime>
  <Words>968</Words>
  <Application>Microsoft Office PowerPoint</Application>
  <PresentationFormat>Grand écran</PresentationFormat>
  <Paragraphs>133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6" baseType="lpstr">
      <vt:lpstr>Abhaya Libre</vt:lpstr>
      <vt:lpstr>Abhaya Libre ExtraBold</vt:lpstr>
      <vt:lpstr>Abhaya Libre Medium</vt:lpstr>
      <vt:lpstr>Abhaya Libre SemiBold</vt:lpstr>
      <vt:lpstr>Arial</vt:lpstr>
      <vt:lpstr>Arima Madurai Black</vt:lpstr>
      <vt:lpstr>Arima Madurai Light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1463</cp:revision>
  <dcterms:created xsi:type="dcterms:W3CDTF">2018-12-21T22:04:22Z</dcterms:created>
  <dcterms:modified xsi:type="dcterms:W3CDTF">2021-05-09T15:15:04Z</dcterms:modified>
</cp:coreProperties>
</file>